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6"/>
  </p:notesMasterIdLst>
  <p:sldIdLst>
    <p:sldId id="268" r:id="rId2"/>
    <p:sldId id="269" r:id="rId3"/>
    <p:sldId id="257" r:id="rId4"/>
    <p:sldId id="267" r:id="rId5"/>
    <p:sldId id="266" r:id="rId6"/>
    <p:sldId id="265" r:id="rId7"/>
    <p:sldId id="264" r:id="rId8"/>
    <p:sldId id="259" r:id="rId9"/>
    <p:sldId id="258" r:id="rId10"/>
    <p:sldId id="270" r:id="rId11"/>
    <p:sldId id="262" r:id="rId12"/>
    <p:sldId id="263" r:id="rId13"/>
    <p:sldId id="256"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63" autoAdjust="0"/>
    <p:restoredTop sz="94643"/>
  </p:normalViewPr>
  <p:slideViewPr>
    <p:cSldViewPr snapToGrid="0">
      <p:cViewPr>
        <p:scale>
          <a:sx n="102" d="100"/>
          <a:sy n="102" d="100"/>
        </p:scale>
        <p:origin x="1056" y="352"/>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B9FFB3-3400-4612-B2BB-B64FD6E3387A}" type="datetimeFigureOut">
              <a:rPr lang="en-US" smtClean="0"/>
              <a:t>11/12/23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EBE35E-CC72-4193-90CA-50DEF370B4DC}" type="slidenum">
              <a:rPr lang="en-US" smtClean="0"/>
              <a:t>‹#›</a:t>
            </a:fld>
            <a:endParaRPr lang="en-US"/>
          </a:p>
        </p:txBody>
      </p:sp>
    </p:spTree>
    <p:extLst>
      <p:ext uri="{BB962C8B-B14F-4D97-AF65-F5344CB8AC3E}">
        <p14:creationId xmlns:p14="http://schemas.microsoft.com/office/powerpoint/2010/main" val="3570373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42EBE35E-CC72-4193-90CA-50DEF370B4DC}" type="slidenum">
              <a:rPr lang="en-US" smtClean="0"/>
              <a:t>3</a:t>
            </a:fld>
            <a:endParaRPr lang="en-US"/>
          </a:p>
        </p:txBody>
      </p:sp>
    </p:spTree>
    <p:extLst>
      <p:ext uri="{BB962C8B-B14F-4D97-AF65-F5344CB8AC3E}">
        <p14:creationId xmlns:p14="http://schemas.microsoft.com/office/powerpoint/2010/main" val="3678135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E35E-CC72-4193-90CA-50DEF370B4DC}" type="slidenum">
              <a:rPr lang="en-US" smtClean="0"/>
              <a:t>4</a:t>
            </a:fld>
            <a:endParaRPr lang="en-US"/>
          </a:p>
        </p:txBody>
      </p:sp>
    </p:spTree>
    <p:extLst>
      <p:ext uri="{BB962C8B-B14F-4D97-AF65-F5344CB8AC3E}">
        <p14:creationId xmlns:p14="http://schemas.microsoft.com/office/powerpoint/2010/main" val="252540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p:txBody>
      </p:sp>
      <p:sp>
        <p:nvSpPr>
          <p:cNvPr id="4" name="Slide Number Placeholder 3"/>
          <p:cNvSpPr>
            <a:spLocks noGrp="1"/>
          </p:cNvSpPr>
          <p:nvPr>
            <p:ph type="sldNum" sz="quarter" idx="5"/>
          </p:nvPr>
        </p:nvSpPr>
        <p:spPr/>
        <p:txBody>
          <a:bodyPr/>
          <a:lstStyle/>
          <a:p>
            <a:fld id="{42EBE35E-CC72-4193-90CA-50DEF370B4DC}" type="slidenum">
              <a:rPr lang="en-US" smtClean="0"/>
              <a:t>5</a:t>
            </a:fld>
            <a:endParaRPr lang="en-US"/>
          </a:p>
        </p:txBody>
      </p:sp>
    </p:spTree>
    <p:extLst>
      <p:ext uri="{BB962C8B-B14F-4D97-AF65-F5344CB8AC3E}">
        <p14:creationId xmlns:p14="http://schemas.microsoft.com/office/powerpoint/2010/main" val="3657379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endParaRPr lang="en-US" b="0" i="0" dirty="0">
              <a:solidFill>
                <a:srgbClr val="1C1C1C"/>
              </a:solidFill>
              <a:effectLst/>
              <a:latin typeface="joanna-nova"/>
            </a:endParaRPr>
          </a:p>
        </p:txBody>
      </p:sp>
      <p:sp>
        <p:nvSpPr>
          <p:cNvPr id="4" name="Slide Number Placeholder 3"/>
          <p:cNvSpPr>
            <a:spLocks noGrp="1"/>
          </p:cNvSpPr>
          <p:nvPr>
            <p:ph type="sldNum" sz="quarter" idx="5"/>
          </p:nvPr>
        </p:nvSpPr>
        <p:spPr/>
        <p:txBody>
          <a:bodyPr/>
          <a:lstStyle/>
          <a:p>
            <a:fld id="{42EBE35E-CC72-4193-90CA-50DEF370B4DC}" type="slidenum">
              <a:rPr lang="en-US" smtClean="0"/>
              <a:t>6</a:t>
            </a:fld>
            <a:endParaRPr lang="en-US"/>
          </a:p>
        </p:txBody>
      </p:sp>
    </p:spTree>
    <p:extLst>
      <p:ext uri="{BB962C8B-B14F-4D97-AF65-F5344CB8AC3E}">
        <p14:creationId xmlns:p14="http://schemas.microsoft.com/office/powerpoint/2010/main" val="2921929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42EBE35E-CC72-4193-90CA-50DEF370B4DC}" type="slidenum">
              <a:rPr lang="en-US" smtClean="0"/>
              <a:t>7</a:t>
            </a:fld>
            <a:endParaRPr lang="en-US"/>
          </a:p>
        </p:txBody>
      </p:sp>
    </p:spTree>
    <p:extLst>
      <p:ext uri="{BB962C8B-B14F-4D97-AF65-F5344CB8AC3E}">
        <p14:creationId xmlns:p14="http://schemas.microsoft.com/office/powerpoint/2010/main" val="1270013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E35E-CC72-4193-90CA-50DEF370B4DC}" type="slidenum">
              <a:rPr lang="en-US" smtClean="0"/>
              <a:t>8</a:t>
            </a:fld>
            <a:endParaRPr lang="en-US"/>
          </a:p>
        </p:txBody>
      </p:sp>
    </p:spTree>
    <p:extLst>
      <p:ext uri="{BB962C8B-B14F-4D97-AF65-F5344CB8AC3E}">
        <p14:creationId xmlns:p14="http://schemas.microsoft.com/office/powerpoint/2010/main" val="883015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E35E-CC72-4193-90CA-50DEF370B4DC}" type="slidenum">
              <a:rPr lang="en-US" smtClean="0"/>
              <a:t>9</a:t>
            </a:fld>
            <a:endParaRPr lang="en-US"/>
          </a:p>
        </p:txBody>
      </p:sp>
    </p:spTree>
    <p:extLst>
      <p:ext uri="{BB962C8B-B14F-4D97-AF65-F5344CB8AC3E}">
        <p14:creationId xmlns:p14="http://schemas.microsoft.com/office/powerpoint/2010/main" val="3871678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E35E-CC72-4193-90CA-50DEF370B4DC}" type="slidenum">
              <a:rPr lang="en-US" smtClean="0"/>
              <a:t>10</a:t>
            </a:fld>
            <a:endParaRPr lang="en-US"/>
          </a:p>
        </p:txBody>
      </p:sp>
    </p:spTree>
    <p:extLst>
      <p:ext uri="{BB962C8B-B14F-4D97-AF65-F5344CB8AC3E}">
        <p14:creationId xmlns:p14="http://schemas.microsoft.com/office/powerpoint/2010/main" val="2797423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2EBE35E-CC72-4193-90CA-50DEF370B4DC}" type="slidenum">
              <a:rPr lang="en-US" smtClean="0"/>
              <a:t>11</a:t>
            </a:fld>
            <a:endParaRPr lang="en-US"/>
          </a:p>
        </p:txBody>
      </p:sp>
    </p:spTree>
    <p:extLst>
      <p:ext uri="{BB962C8B-B14F-4D97-AF65-F5344CB8AC3E}">
        <p14:creationId xmlns:p14="http://schemas.microsoft.com/office/powerpoint/2010/main" val="182830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E35E-CC72-4193-90CA-50DEF370B4DC}" type="slidenum">
              <a:rPr lang="en-US" smtClean="0"/>
              <a:t>12</a:t>
            </a:fld>
            <a:endParaRPr lang="en-US"/>
          </a:p>
        </p:txBody>
      </p:sp>
    </p:spTree>
    <p:extLst>
      <p:ext uri="{BB962C8B-B14F-4D97-AF65-F5344CB8AC3E}">
        <p14:creationId xmlns:p14="http://schemas.microsoft.com/office/powerpoint/2010/main" val="1933112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E35E-CC72-4193-90CA-50DEF370B4DC}" type="slidenum">
              <a:rPr lang="en-US" smtClean="0"/>
              <a:t>13</a:t>
            </a:fld>
            <a:endParaRPr lang="en-US"/>
          </a:p>
        </p:txBody>
      </p:sp>
    </p:spTree>
    <p:extLst>
      <p:ext uri="{BB962C8B-B14F-4D97-AF65-F5344CB8AC3E}">
        <p14:creationId xmlns:p14="http://schemas.microsoft.com/office/powerpoint/2010/main" val="1961076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E35E-CC72-4193-90CA-50DEF370B4DC}" type="slidenum">
              <a:rPr lang="en-US" smtClean="0"/>
              <a:t>14</a:t>
            </a:fld>
            <a:endParaRPr lang="en-US"/>
          </a:p>
        </p:txBody>
      </p:sp>
    </p:spTree>
    <p:extLst>
      <p:ext uri="{BB962C8B-B14F-4D97-AF65-F5344CB8AC3E}">
        <p14:creationId xmlns:p14="http://schemas.microsoft.com/office/powerpoint/2010/main" val="178328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1A26629-3776-41BC-9E68-2AA28B8C0EA7}" type="datetimeFigureOut">
              <a:rPr lang="en-US" smtClean="0"/>
              <a:t>11/12/23</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2447261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A26629-3776-41BC-9E68-2AA28B8C0EA7}" type="datetimeFigureOut">
              <a:rPr lang="en-US" smtClean="0"/>
              <a:t>11/12/23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3730063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A26629-3776-41BC-9E68-2AA28B8C0EA7}" type="datetimeFigureOut">
              <a:rPr lang="en-US" smtClean="0"/>
              <a:t>11/12/23</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1468222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A26629-3776-41BC-9E68-2AA28B8C0EA7}" type="datetimeFigureOut">
              <a:rPr lang="en-US" smtClean="0"/>
              <a:t>11/12/23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46592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A26629-3776-41BC-9E68-2AA28B8C0EA7}" type="datetimeFigureOut">
              <a:rPr lang="en-US" smtClean="0"/>
              <a:t>11/12/23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2930413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A26629-3776-41BC-9E68-2AA28B8C0EA7}" type="datetimeFigureOut">
              <a:rPr lang="en-US" smtClean="0"/>
              <a:t>11/12/23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89001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A26629-3776-41BC-9E68-2AA28B8C0EA7}" type="datetimeFigureOut">
              <a:rPr lang="en-US" smtClean="0"/>
              <a:t>11/12/23</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2200308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A26629-3776-41BC-9E68-2AA28B8C0EA7}" type="datetimeFigureOut">
              <a:rPr lang="en-US" smtClean="0"/>
              <a:t>11/12/23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3294976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A26629-3776-41BC-9E68-2AA28B8C0EA7}" type="datetimeFigureOut">
              <a:rPr lang="en-US" smtClean="0"/>
              <a:t>11/12/23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1299870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A26629-3776-41BC-9E68-2AA28B8C0EA7}" type="datetimeFigureOut">
              <a:rPr lang="en-US" smtClean="0"/>
              <a:t>11/12/23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1161584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1A26629-3776-41BC-9E68-2AA28B8C0EA7}" type="datetimeFigureOut">
              <a:rPr lang="en-US" smtClean="0"/>
              <a:t>11/12/23</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4189957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1A26629-3776-41BC-9E68-2AA28B8C0EA7}" type="datetimeFigureOut">
              <a:rPr lang="en-US" smtClean="0"/>
              <a:t>11/12/23</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3259341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A26629-3776-41BC-9E68-2AA28B8C0EA7}" type="datetimeFigureOut">
              <a:rPr lang="en-US" smtClean="0"/>
              <a:t>11/12/23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3318375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1A26629-3776-41BC-9E68-2AA28B8C0EA7}" type="datetimeFigureOut">
              <a:rPr lang="en-US" smtClean="0"/>
              <a:t>11/12/23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383811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1A26629-3776-41BC-9E68-2AA28B8C0EA7}" type="datetimeFigureOut">
              <a:rPr lang="en-US" smtClean="0"/>
              <a:t>11/12/23</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1939446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1A26629-3776-41BC-9E68-2AA28B8C0EA7}" type="datetimeFigureOut">
              <a:rPr lang="en-US" smtClean="0"/>
              <a:t>11/12/23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280687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1A26629-3776-41BC-9E68-2AA28B8C0EA7}" type="datetimeFigureOut">
              <a:rPr lang="en-US" smtClean="0"/>
              <a:t>11/12/23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63810E-CE3C-41F2-807E-959BE21BBB5C}" type="slidenum">
              <a:rPr lang="en-US" smtClean="0"/>
              <a:t>‹#›</a:t>
            </a:fld>
            <a:endParaRPr lang="en-US"/>
          </a:p>
        </p:txBody>
      </p:sp>
    </p:spTree>
    <p:extLst>
      <p:ext uri="{BB962C8B-B14F-4D97-AF65-F5344CB8AC3E}">
        <p14:creationId xmlns:p14="http://schemas.microsoft.com/office/powerpoint/2010/main" val="3186034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1A26629-3776-41BC-9E68-2AA28B8C0EA7}" type="datetimeFigureOut">
              <a:rPr lang="en-US" smtClean="0"/>
              <a:t>11/12/23</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863810E-CE3C-41F2-807E-959BE21BBB5C}" type="slidenum">
              <a:rPr lang="en-US" smtClean="0"/>
              <a:t>‹#›</a:t>
            </a:fld>
            <a:endParaRPr lang="en-US"/>
          </a:p>
        </p:txBody>
      </p:sp>
    </p:spTree>
    <p:extLst>
      <p:ext uri="{BB962C8B-B14F-4D97-AF65-F5344CB8AC3E}">
        <p14:creationId xmlns:p14="http://schemas.microsoft.com/office/powerpoint/2010/main" val="259809755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0D9A-D0E6-5C8E-BED5-D0BB7EC09049}"/>
              </a:ext>
            </a:extLst>
          </p:cNvPr>
          <p:cNvSpPr>
            <a:spLocks noGrp="1"/>
          </p:cNvSpPr>
          <p:nvPr>
            <p:ph type="ctrTitle"/>
          </p:nvPr>
        </p:nvSpPr>
        <p:spPr>
          <a:xfrm>
            <a:off x="1154955" y="2099733"/>
            <a:ext cx="8825658" cy="1329267"/>
          </a:xfrm>
        </p:spPr>
        <p:txBody>
          <a:bodyPr/>
          <a:lstStyle/>
          <a:p>
            <a:pPr algn="ctr"/>
            <a:r>
              <a:rPr lang="en-US" dirty="0"/>
              <a:t>Unsung Heroines of the Civil Rights Movement</a:t>
            </a:r>
            <a:br>
              <a:rPr lang="en-US" dirty="0"/>
            </a:br>
            <a:endParaRPr lang="en-US" dirty="0"/>
          </a:p>
        </p:txBody>
      </p:sp>
      <p:sp>
        <p:nvSpPr>
          <p:cNvPr id="5" name="Subtitle 4">
            <a:extLst>
              <a:ext uri="{FF2B5EF4-FFF2-40B4-BE49-F238E27FC236}">
                <a16:creationId xmlns:a16="http://schemas.microsoft.com/office/drawing/2014/main" id="{21311B4E-20A9-0945-1C3E-09CB44E576CB}"/>
              </a:ext>
            </a:extLst>
          </p:cNvPr>
          <p:cNvSpPr>
            <a:spLocks noGrp="1"/>
          </p:cNvSpPr>
          <p:nvPr>
            <p:ph type="subTitle" idx="1"/>
          </p:nvPr>
        </p:nvSpPr>
        <p:spPr/>
        <p:txBody>
          <a:bodyPr/>
          <a:lstStyle/>
          <a:p>
            <a:pPr algn="ctr"/>
            <a:r>
              <a:rPr lang="en-US" cap="small" dirty="0"/>
              <a:t>Clarafrancie d. Cromer Sowers</a:t>
            </a:r>
          </a:p>
          <a:p>
            <a:pPr algn="ctr"/>
            <a:r>
              <a:rPr lang="en-US" dirty="0"/>
              <a:t>2023 Alabama civil Rights Pilgrimage presentation</a:t>
            </a:r>
          </a:p>
        </p:txBody>
      </p:sp>
      <p:pic>
        <p:nvPicPr>
          <p:cNvPr id="3" name="Picture 2">
            <a:extLst>
              <a:ext uri="{FF2B5EF4-FFF2-40B4-BE49-F238E27FC236}">
                <a16:creationId xmlns:a16="http://schemas.microsoft.com/office/drawing/2014/main" id="{1D665531-1451-4981-5C31-C3A539097E28}"/>
              </a:ext>
            </a:extLst>
          </p:cNvPr>
          <p:cNvPicPr>
            <a:picLocks noChangeAspect="1"/>
          </p:cNvPicPr>
          <p:nvPr/>
        </p:nvPicPr>
        <p:blipFill>
          <a:blip r:embed="rId2"/>
          <a:stretch>
            <a:fillRect/>
          </a:stretch>
        </p:blipFill>
        <p:spPr>
          <a:xfrm>
            <a:off x="2695683" y="2567580"/>
            <a:ext cx="5529551" cy="2164268"/>
          </a:xfrm>
          <a:prstGeom prst="rect">
            <a:avLst/>
          </a:prstGeom>
        </p:spPr>
      </p:pic>
    </p:spTree>
    <p:extLst>
      <p:ext uri="{BB962C8B-B14F-4D97-AF65-F5344CB8AC3E}">
        <p14:creationId xmlns:p14="http://schemas.microsoft.com/office/powerpoint/2010/main" val="1833287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800EB4-D86B-5581-6631-F9FB62F70553}"/>
              </a:ext>
            </a:extLst>
          </p:cNvPr>
          <p:cNvSpPr>
            <a:spLocks noGrp="1"/>
          </p:cNvSpPr>
          <p:nvPr>
            <p:ph type="title"/>
          </p:nvPr>
        </p:nvSpPr>
        <p:spPr/>
        <p:txBody>
          <a:bodyPr/>
          <a:lstStyle/>
          <a:p>
            <a:pPr algn="ctr"/>
            <a:r>
              <a:rPr lang="en-US" dirty="0"/>
              <a:t>Dedication</a:t>
            </a:r>
          </a:p>
        </p:txBody>
      </p:sp>
      <p:sp>
        <p:nvSpPr>
          <p:cNvPr id="5" name="Text Placeholder 4">
            <a:extLst>
              <a:ext uri="{FF2B5EF4-FFF2-40B4-BE49-F238E27FC236}">
                <a16:creationId xmlns:a16="http://schemas.microsoft.com/office/drawing/2014/main" id="{13984B35-BC37-FF1A-4D60-493B547F290B}"/>
              </a:ext>
            </a:extLst>
          </p:cNvPr>
          <p:cNvSpPr>
            <a:spLocks noGrp="1"/>
          </p:cNvSpPr>
          <p:nvPr>
            <p:ph type="body" sz="half" idx="2"/>
          </p:nvPr>
        </p:nvSpPr>
        <p:spPr/>
        <p:txBody>
          <a:bodyPr/>
          <a:lstStyle/>
          <a:p>
            <a:pPr algn="ctr"/>
            <a:r>
              <a:rPr lang="en-US" dirty="0"/>
              <a:t> </a:t>
            </a:r>
            <a:r>
              <a:rPr lang="en-US" b="1" dirty="0"/>
              <a:t>This presentation is dedicated to the women who sacrificed, organized and placed themselves in harms way during the Civil Rights Movement era, but their leadership often went unnoticed because they were women. </a:t>
            </a:r>
          </a:p>
        </p:txBody>
      </p:sp>
    </p:spTree>
    <p:extLst>
      <p:ext uri="{BB962C8B-B14F-4D97-AF65-F5344CB8AC3E}">
        <p14:creationId xmlns:p14="http://schemas.microsoft.com/office/powerpoint/2010/main" val="1496770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3E09A-C801-A283-2356-2947D38A47C8}"/>
              </a:ext>
            </a:extLst>
          </p:cNvPr>
          <p:cNvSpPr>
            <a:spLocks noGrp="1"/>
          </p:cNvSpPr>
          <p:nvPr>
            <p:ph type="title"/>
          </p:nvPr>
        </p:nvSpPr>
        <p:spPr/>
        <p:txBody>
          <a:bodyPr/>
          <a:lstStyle/>
          <a:p>
            <a:pPr algn="ctr"/>
            <a:r>
              <a:rPr lang="en-US" dirty="0"/>
              <a:t>Ella Josephine Baker</a:t>
            </a:r>
            <a:br>
              <a:rPr lang="en-US" dirty="0"/>
            </a:br>
            <a:r>
              <a:rPr lang="en-US" sz="2800" dirty="0"/>
              <a:t>December 13, 1903 – December 13, 1986</a:t>
            </a:r>
          </a:p>
        </p:txBody>
      </p:sp>
      <p:pic>
        <p:nvPicPr>
          <p:cNvPr id="6" name="Content Placeholder 5">
            <a:extLst>
              <a:ext uri="{FF2B5EF4-FFF2-40B4-BE49-F238E27FC236}">
                <a16:creationId xmlns:a16="http://schemas.microsoft.com/office/drawing/2014/main" id="{BEB7C1BC-5958-CDA1-7C05-1C16AFB27AAD}"/>
              </a:ext>
            </a:extLst>
          </p:cNvPr>
          <p:cNvPicPr>
            <a:picLocks noGrp="1" noChangeAspect="1"/>
          </p:cNvPicPr>
          <p:nvPr>
            <p:ph sz="half" idx="1"/>
          </p:nvPr>
        </p:nvPicPr>
        <p:blipFill>
          <a:blip r:embed="rId3"/>
          <a:stretch>
            <a:fillRect/>
          </a:stretch>
        </p:blipFill>
        <p:spPr>
          <a:xfrm>
            <a:off x="2206435" y="2603500"/>
            <a:ext cx="2722942" cy="3416300"/>
          </a:xfrm>
        </p:spPr>
      </p:pic>
      <p:sp>
        <p:nvSpPr>
          <p:cNvPr id="4" name="Content Placeholder 3">
            <a:extLst>
              <a:ext uri="{FF2B5EF4-FFF2-40B4-BE49-F238E27FC236}">
                <a16:creationId xmlns:a16="http://schemas.microsoft.com/office/drawing/2014/main" id="{5981F924-030E-7576-7073-D8D725CA50CD}"/>
              </a:ext>
            </a:extLst>
          </p:cNvPr>
          <p:cNvSpPr>
            <a:spLocks noGrp="1"/>
          </p:cNvSpPr>
          <p:nvPr>
            <p:ph sz="half" idx="2"/>
          </p:nvPr>
        </p:nvSpPr>
        <p:spPr/>
        <p:txBody>
          <a:bodyPr>
            <a:normAutofit fontScale="85000" lnSpcReduction="10000"/>
          </a:bodyPr>
          <a:lstStyle/>
          <a:p>
            <a:r>
              <a:rPr lang="en-US" b="1" dirty="0"/>
              <a:t>A Renaissance woman and Architect of the Civil Rights movement</a:t>
            </a:r>
          </a:p>
          <a:p>
            <a:r>
              <a:rPr lang="en-US" b="1" dirty="0"/>
              <a:t>National Director, Young Negroes’ Cooperative League (YNCL) </a:t>
            </a:r>
          </a:p>
          <a:p>
            <a:r>
              <a:rPr lang="en-US" b="1" dirty="0"/>
              <a:t>Publicity Director, National Negro Congress</a:t>
            </a:r>
          </a:p>
          <a:p>
            <a:r>
              <a:rPr lang="en-US" b="1" dirty="0"/>
              <a:t>Helped to establish the Southern Christian Leadership Conference (SCLC) &amp; Student Nonviolence Coordinating Committee (SNCC)</a:t>
            </a:r>
          </a:p>
          <a:p>
            <a:r>
              <a:rPr lang="en-US" b="1" dirty="0"/>
              <a:t>Assistant Field Secretary, NAACP</a:t>
            </a:r>
          </a:p>
          <a:p>
            <a:r>
              <a:rPr lang="en-US" b="1" dirty="0"/>
              <a:t>Her life’s work permeated three principles: affirming human dignity, liberty to control one’s body, and organizing powerful weapons against injustices of black people</a:t>
            </a:r>
            <a:r>
              <a:rPr lang="en-US" dirty="0"/>
              <a:t>. </a:t>
            </a:r>
          </a:p>
        </p:txBody>
      </p:sp>
    </p:spTree>
    <p:extLst>
      <p:ext uri="{BB962C8B-B14F-4D97-AF65-F5344CB8AC3E}">
        <p14:creationId xmlns:p14="http://schemas.microsoft.com/office/powerpoint/2010/main" val="412010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74451-A0D7-F4D8-9C95-92C6CEE75603}"/>
              </a:ext>
            </a:extLst>
          </p:cNvPr>
          <p:cNvSpPr>
            <a:spLocks noGrp="1"/>
          </p:cNvSpPr>
          <p:nvPr>
            <p:ph type="title"/>
          </p:nvPr>
        </p:nvSpPr>
        <p:spPr/>
        <p:txBody>
          <a:bodyPr/>
          <a:lstStyle/>
          <a:p>
            <a:pPr algn="ctr"/>
            <a:r>
              <a:rPr lang="en-US" dirty="0"/>
              <a:t>Septima Poinsette Clark </a:t>
            </a:r>
            <a:br>
              <a:rPr lang="en-US" dirty="0"/>
            </a:br>
            <a:r>
              <a:rPr lang="en-US" sz="2800" dirty="0"/>
              <a:t>May 3, 1898 – December 15, 1987</a:t>
            </a:r>
            <a:endParaRPr lang="en-US" dirty="0"/>
          </a:p>
        </p:txBody>
      </p:sp>
      <p:pic>
        <p:nvPicPr>
          <p:cNvPr id="6" name="Content Placeholder 5">
            <a:extLst>
              <a:ext uri="{FF2B5EF4-FFF2-40B4-BE49-F238E27FC236}">
                <a16:creationId xmlns:a16="http://schemas.microsoft.com/office/drawing/2014/main" id="{55F8DFCA-3AC7-1903-C71C-76C37C515B03}"/>
              </a:ext>
            </a:extLst>
          </p:cNvPr>
          <p:cNvPicPr>
            <a:picLocks noGrp="1" noChangeAspect="1"/>
          </p:cNvPicPr>
          <p:nvPr>
            <p:ph sz="half" idx="1"/>
          </p:nvPr>
        </p:nvPicPr>
        <p:blipFill>
          <a:blip r:embed="rId3"/>
          <a:stretch>
            <a:fillRect/>
          </a:stretch>
        </p:blipFill>
        <p:spPr>
          <a:xfrm>
            <a:off x="1385741" y="2535810"/>
            <a:ext cx="3459636" cy="3483989"/>
          </a:xfrm>
        </p:spPr>
      </p:pic>
      <p:sp>
        <p:nvSpPr>
          <p:cNvPr id="4" name="Content Placeholder 3">
            <a:extLst>
              <a:ext uri="{FF2B5EF4-FFF2-40B4-BE49-F238E27FC236}">
                <a16:creationId xmlns:a16="http://schemas.microsoft.com/office/drawing/2014/main" id="{B08BA7D8-6490-DE12-C715-B5A5A9536ED8}"/>
              </a:ext>
            </a:extLst>
          </p:cNvPr>
          <p:cNvSpPr>
            <a:spLocks noGrp="1"/>
          </p:cNvSpPr>
          <p:nvPr>
            <p:ph sz="half" idx="2"/>
          </p:nvPr>
        </p:nvSpPr>
        <p:spPr/>
        <p:txBody>
          <a:bodyPr>
            <a:normAutofit fontScale="85000" lnSpcReduction="10000"/>
          </a:bodyPr>
          <a:lstStyle/>
          <a:p>
            <a:r>
              <a:rPr lang="en-US" b="1" dirty="0"/>
              <a:t>Educator and Civil Rights activist</a:t>
            </a:r>
          </a:p>
          <a:p>
            <a:r>
              <a:rPr lang="en-US" b="1" dirty="0"/>
              <a:t>Taught adult literacy and voting rights classes for SCLC Voter’s Registration program </a:t>
            </a:r>
          </a:p>
          <a:p>
            <a:r>
              <a:rPr lang="en-US" b="1" dirty="0"/>
              <a:t>Advocated for pay equity for black and white teachers in South Carolina</a:t>
            </a:r>
          </a:p>
          <a:p>
            <a:r>
              <a:rPr lang="en-US" b="1" dirty="0"/>
              <a:t>Initiated the SCLC modeled Citizenship Education Program in South Carolina that spread throughout the South </a:t>
            </a:r>
          </a:p>
          <a:p>
            <a:r>
              <a:rPr lang="en-US" b="1" dirty="0"/>
              <a:t>Conducted workshops that help to launch the Montgomery bus boycott. Rosa Parks attended her class weeks before her arrest on December 1, 1955 in Montgomery, AL</a:t>
            </a:r>
          </a:p>
        </p:txBody>
      </p:sp>
    </p:spTree>
    <p:extLst>
      <p:ext uri="{BB962C8B-B14F-4D97-AF65-F5344CB8AC3E}">
        <p14:creationId xmlns:p14="http://schemas.microsoft.com/office/powerpoint/2010/main" val="2908312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5FF7-F667-B126-95AD-4B14332AFEAF}"/>
              </a:ext>
            </a:extLst>
          </p:cNvPr>
          <p:cNvSpPr>
            <a:spLocks noGrp="1"/>
          </p:cNvSpPr>
          <p:nvPr>
            <p:ph type="title"/>
          </p:nvPr>
        </p:nvSpPr>
        <p:spPr/>
        <p:txBody>
          <a:bodyPr>
            <a:normAutofit fontScale="90000"/>
          </a:bodyPr>
          <a:lstStyle/>
          <a:p>
            <a:pPr algn="ctr"/>
            <a:r>
              <a:rPr lang="en-US" dirty="0"/>
              <a:t>Sisters of St. Joseph of Carondelet</a:t>
            </a:r>
            <a:br>
              <a:rPr lang="en-US" dirty="0"/>
            </a:br>
            <a:r>
              <a:rPr lang="en-US" dirty="0"/>
              <a:t>“Sisters of Selma”</a:t>
            </a:r>
          </a:p>
        </p:txBody>
      </p:sp>
      <p:pic>
        <p:nvPicPr>
          <p:cNvPr id="6" name="Content Placeholder 5">
            <a:extLst>
              <a:ext uri="{FF2B5EF4-FFF2-40B4-BE49-F238E27FC236}">
                <a16:creationId xmlns:a16="http://schemas.microsoft.com/office/drawing/2014/main" id="{3C9CBA0E-2EDE-96E1-7FE9-1F3847BCB761}"/>
              </a:ext>
            </a:extLst>
          </p:cNvPr>
          <p:cNvPicPr>
            <a:picLocks noGrp="1" noChangeAspect="1"/>
          </p:cNvPicPr>
          <p:nvPr>
            <p:ph sz="half" idx="1"/>
          </p:nvPr>
        </p:nvPicPr>
        <p:blipFill>
          <a:blip r:embed="rId3"/>
          <a:stretch>
            <a:fillRect/>
          </a:stretch>
        </p:blipFill>
        <p:spPr>
          <a:xfrm>
            <a:off x="2392709" y="2717889"/>
            <a:ext cx="2350394" cy="3187521"/>
          </a:xfrm>
        </p:spPr>
      </p:pic>
      <p:sp>
        <p:nvSpPr>
          <p:cNvPr id="4" name="Content Placeholder 3">
            <a:extLst>
              <a:ext uri="{FF2B5EF4-FFF2-40B4-BE49-F238E27FC236}">
                <a16:creationId xmlns:a16="http://schemas.microsoft.com/office/drawing/2014/main" id="{66F23FFB-6F6A-CEA6-D9E8-756B96ABA240}"/>
              </a:ext>
            </a:extLst>
          </p:cNvPr>
          <p:cNvSpPr>
            <a:spLocks noGrp="1"/>
          </p:cNvSpPr>
          <p:nvPr>
            <p:ph sz="half" idx="2"/>
          </p:nvPr>
        </p:nvSpPr>
        <p:spPr/>
        <p:txBody>
          <a:bodyPr>
            <a:normAutofit fontScale="92500"/>
          </a:bodyPr>
          <a:lstStyle/>
          <a:p>
            <a:r>
              <a:rPr lang="en-US" b="1" dirty="0"/>
              <a:t>Marched on Selma, Alabama in March 21,1965 supporting voting rights</a:t>
            </a:r>
          </a:p>
          <a:p>
            <a:r>
              <a:rPr lang="en-US" b="1" dirty="0"/>
              <a:t>Spoke on behalf of the silenced when many church leaders were complicit to address the treatment of blacks in America</a:t>
            </a:r>
          </a:p>
          <a:p>
            <a:r>
              <a:rPr lang="en-US" b="1" dirty="0"/>
              <a:t>6 sisters participated: 2 from St. Joseph of Carondelet, 2 from Franciscan Sisters of Mary, and 2 from Sisters of Loretto</a:t>
            </a:r>
          </a:p>
          <a:p>
            <a:r>
              <a:rPr lang="en-US" b="1" dirty="0"/>
              <a:t>Documentary: </a:t>
            </a:r>
            <a:r>
              <a:rPr lang="en-US" b="1" i="1" dirty="0"/>
              <a:t>Sisters of Selma: Bearing Witness for Change </a:t>
            </a:r>
            <a:r>
              <a:rPr lang="en-US" b="1" dirty="0"/>
              <a:t>by Avila University</a:t>
            </a:r>
          </a:p>
        </p:txBody>
      </p:sp>
    </p:spTree>
    <p:extLst>
      <p:ext uri="{BB962C8B-B14F-4D97-AF65-F5344CB8AC3E}">
        <p14:creationId xmlns:p14="http://schemas.microsoft.com/office/powerpoint/2010/main" val="309577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81B57-F6B1-6796-A99B-6F411F630361}"/>
              </a:ext>
            </a:extLst>
          </p:cNvPr>
          <p:cNvSpPr>
            <a:spLocks noGrp="1"/>
          </p:cNvSpPr>
          <p:nvPr>
            <p:ph type="title"/>
          </p:nvPr>
        </p:nvSpPr>
        <p:spPr/>
        <p:txBody>
          <a:bodyPr/>
          <a:lstStyle/>
          <a:p>
            <a:pPr algn="ctr"/>
            <a:r>
              <a:rPr lang="en-US" dirty="0"/>
              <a:t>Viola Gregg Liuzzo</a:t>
            </a:r>
            <a:br>
              <a:rPr lang="en-US" dirty="0"/>
            </a:br>
            <a:r>
              <a:rPr lang="en-US" sz="2800" dirty="0"/>
              <a:t>April 11, 1925 – March 25, 1965</a:t>
            </a:r>
            <a:endParaRPr lang="en-US" dirty="0"/>
          </a:p>
        </p:txBody>
      </p:sp>
      <p:pic>
        <p:nvPicPr>
          <p:cNvPr id="6" name="Content Placeholder 5">
            <a:extLst>
              <a:ext uri="{FF2B5EF4-FFF2-40B4-BE49-F238E27FC236}">
                <a16:creationId xmlns:a16="http://schemas.microsoft.com/office/drawing/2014/main" id="{2EB352FF-9723-A96D-8B3B-BCFF95D2FFA4}"/>
              </a:ext>
            </a:extLst>
          </p:cNvPr>
          <p:cNvPicPr>
            <a:picLocks noGrp="1" noChangeAspect="1"/>
          </p:cNvPicPr>
          <p:nvPr>
            <p:ph sz="half" idx="1"/>
          </p:nvPr>
        </p:nvPicPr>
        <p:blipFill>
          <a:blip r:embed="rId3"/>
          <a:stretch>
            <a:fillRect/>
          </a:stretch>
        </p:blipFill>
        <p:spPr>
          <a:xfrm>
            <a:off x="2318365" y="2603500"/>
            <a:ext cx="2499083" cy="3416300"/>
          </a:xfrm>
        </p:spPr>
      </p:pic>
      <p:sp>
        <p:nvSpPr>
          <p:cNvPr id="4" name="Content Placeholder 3">
            <a:extLst>
              <a:ext uri="{FF2B5EF4-FFF2-40B4-BE49-F238E27FC236}">
                <a16:creationId xmlns:a16="http://schemas.microsoft.com/office/drawing/2014/main" id="{EE5E3DB1-FE11-3C32-9A73-30DA149F2566}"/>
              </a:ext>
            </a:extLst>
          </p:cNvPr>
          <p:cNvSpPr>
            <a:spLocks noGrp="1"/>
          </p:cNvSpPr>
          <p:nvPr>
            <p:ph sz="half" idx="2"/>
          </p:nvPr>
        </p:nvSpPr>
        <p:spPr/>
        <p:txBody>
          <a:bodyPr>
            <a:normAutofit/>
          </a:bodyPr>
          <a:lstStyle/>
          <a:p>
            <a:r>
              <a:rPr lang="en-US" b="1" dirty="0"/>
              <a:t>Member of the Detroit, MI chapter of NAACP </a:t>
            </a:r>
          </a:p>
          <a:p>
            <a:r>
              <a:rPr lang="en-US" b="1" dirty="0"/>
              <a:t>Worked for the SCLC transportation services ferrying marchers between Selma and Montgomery </a:t>
            </a:r>
          </a:p>
          <a:p>
            <a:r>
              <a:rPr lang="en-US" b="1" dirty="0"/>
              <a:t>The only white women killed and murdered by KKK for her civil rights efforts in the aftermath of Bloody Sunday, Selma Voting Rights March,  attempting to cross the Edmund Pettus Bridge in Selma, AL</a:t>
            </a:r>
          </a:p>
        </p:txBody>
      </p:sp>
    </p:spTree>
    <p:extLst>
      <p:ext uri="{BB962C8B-B14F-4D97-AF65-F5344CB8AC3E}">
        <p14:creationId xmlns:p14="http://schemas.microsoft.com/office/powerpoint/2010/main" val="487155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215B5-8607-EE08-FE94-9C43262670D3}"/>
              </a:ext>
            </a:extLst>
          </p:cNvPr>
          <p:cNvSpPr>
            <a:spLocks noGrp="1"/>
          </p:cNvSpPr>
          <p:nvPr>
            <p:ph type="title"/>
          </p:nvPr>
        </p:nvSpPr>
        <p:spPr/>
        <p:txBody>
          <a:bodyPr/>
          <a:lstStyle/>
          <a:p>
            <a:pPr algn="ctr"/>
            <a:r>
              <a:rPr lang="en-US" dirty="0"/>
              <a:t>Helen O’Neal Gray</a:t>
            </a:r>
            <a:br>
              <a:rPr lang="en-US" dirty="0"/>
            </a:br>
            <a:r>
              <a:rPr lang="en-US" sz="2800" dirty="0"/>
              <a:t>March 4, 1941 – February 24, 2010</a:t>
            </a:r>
            <a:endParaRPr lang="en-US" dirty="0"/>
          </a:p>
        </p:txBody>
      </p:sp>
      <p:pic>
        <p:nvPicPr>
          <p:cNvPr id="6" name="Content Placeholder 5">
            <a:extLst>
              <a:ext uri="{FF2B5EF4-FFF2-40B4-BE49-F238E27FC236}">
                <a16:creationId xmlns:a16="http://schemas.microsoft.com/office/drawing/2014/main" id="{63E2D880-890F-F61E-1F58-17908CB537EA}"/>
              </a:ext>
            </a:extLst>
          </p:cNvPr>
          <p:cNvPicPr>
            <a:picLocks noGrp="1" noChangeAspect="1"/>
          </p:cNvPicPr>
          <p:nvPr>
            <p:ph sz="half" idx="1"/>
          </p:nvPr>
        </p:nvPicPr>
        <p:blipFill>
          <a:blip r:embed="rId3"/>
          <a:stretch>
            <a:fillRect/>
          </a:stretch>
        </p:blipFill>
        <p:spPr>
          <a:xfrm>
            <a:off x="1121790" y="2291024"/>
            <a:ext cx="4581426" cy="3676143"/>
          </a:xfrm>
        </p:spPr>
      </p:pic>
      <p:sp>
        <p:nvSpPr>
          <p:cNvPr id="4" name="Content Placeholder 3">
            <a:extLst>
              <a:ext uri="{FF2B5EF4-FFF2-40B4-BE49-F238E27FC236}">
                <a16:creationId xmlns:a16="http://schemas.microsoft.com/office/drawing/2014/main" id="{CF1DF85E-D4FA-0397-BF65-E571BB787E31}"/>
              </a:ext>
            </a:extLst>
          </p:cNvPr>
          <p:cNvSpPr>
            <a:spLocks noGrp="1"/>
          </p:cNvSpPr>
          <p:nvPr>
            <p:ph sz="half" idx="2"/>
          </p:nvPr>
        </p:nvSpPr>
        <p:spPr/>
        <p:txBody>
          <a:bodyPr>
            <a:normAutofit fontScale="92500" lnSpcReduction="10000"/>
          </a:bodyPr>
          <a:lstStyle/>
          <a:p>
            <a:r>
              <a:rPr lang="en-US" b="1" dirty="0"/>
              <a:t>In 1961, arrested and jailed as a Freedom Rider who attended Jackson State College</a:t>
            </a:r>
          </a:p>
          <a:p>
            <a:r>
              <a:rPr lang="en-US" b="1" dirty="0"/>
              <a:t>Taught SNCC’s Freedom School in </a:t>
            </a:r>
            <a:r>
              <a:rPr lang="en-US" b="1" dirty="0" err="1"/>
              <a:t>McComb</a:t>
            </a:r>
            <a:r>
              <a:rPr lang="en-US" b="1" dirty="0"/>
              <a:t>, MS</a:t>
            </a:r>
          </a:p>
          <a:p>
            <a:r>
              <a:rPr lang="en-US" b="1" dirty="0"/>
              <a:t>Co-chair with Charles Cox of the Jackson Non-Violent Movement</a:t>
            </a:r>
          </a:p>
          <a:p>
            <a:r>
              <a:rPr lang="en-US" b="1" dirty="0"/>
              <a:t>Assisted staff Lawyers Constitutional Defense Committee in Shreveport, LA</a:t>
            </a:r>
          </a:p>
          <a:p>
            <a:r>
              <a:rPr lang="en-US" b="1" dirty="0"/>
              <a:t>Professor of African American literature and composition at Wilberforce University</a:t>
            </a:r>
          </a:p>
        </p:txBody>
      </p:sp>
    </p:spTree>
    <p:extLst>
      <p:ext uri="{BB962C8B-B14F-4D97-AF65-F5344CB8AC3E}">
        <p14:creationId xmlns:p14="http://schemas.microsoft.com/office/powerpoint/2010/main" val="2943305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E137-BAE8-8346-9AD1-0E8976A89AAD}"/>
              </a:ext>
            </a:extLst>
          </p:cNvPr>
          <p:cNvSpPr>
            <a:spLocks noGrp="1"/>
          </p:cNvSpPr>
          <p:nvPr>
            <p:ph type="title"/>
          </p:nvPr>
        </p:nvSpPr>
        <p:spPr/>
        <p:txBody>
          <a:bodyPr/>
          <a:lstStyle/>
          <a:p>
            <a:pPr algn="ctr"/>
            <a:r>
              <a:rPr lang="en-US" dirty="0"/>
              <a:t>Rev. Dr. Prathia Hall</a:t>
            </a:r>
            <a:br>
              <a:rPr lang="en-US" dirty="0"/>
            </a:br>
            <a:r>
              <a:rPr lang="en-US" sz="2400" dirty="0"/>
              <a:t>January 1, 1940 – August 12, 2002</a:t>
            </a:r>
            <a:endParaRPr lang="en-US" dirty="0"/>
          </a:p>
        </p:txBody>
      </p:sp>
      <p:pic>
        <p:nvPicPr>
          <p:cNvPr id="6" name="Content Placeholder 5">
            <a:extLst>
              <a:ext uri="{FF2B5EF4-FFF2-40B4-BE49-F238E27FC236}">
                <a16:creationId xmlns:a16="http://schemas.microsoft.com/office/drawing/2014/main" id="{DCA12F3C-DBE7-AEF1-F279-357A77FB5709}"/>
              </a:ext>
            </a:extLst>
          </p:cNvPr>
          <p:cNvPicPr>
            <a:picLocks noGrp="1" noChangeAspect="1"/>
          </p:cNvPicPr>
          <p:nvPr>
            <p:ph sz="half" idx="1"/>
          </p:nvPr>
        </p:nvPicPr>
        <p:blipFill>
          <a:blip r:embed="rId3"/>
          <a:stretch>
            <a:fillRect/>
          </a:stretch>
        </p:blipFill>
        <p:spPr>
          <a:xfrm>
            <a:off x="1627956" y="2603500"/>
            <a:ext cx="3879901" cy="3416300"/>
          </a:xfrm>
        </p:spPr>
      </p:pic>
      <p:sp>
        <p:nvSpPr>
          <p:cNvPr id="4" name="Content Placeholder 3">
            <a:extLst>
              <a:ext uri="{FF2B5EF4-FFF2-40B4-BE49-F238E27FC236}">
                <a16:creationId xmlns:a16="http://schemas.microsoft.com/office/drawing/2014/main" id="{19CD5ECD-9263-569D-1CC4-C89A10A0E0B4}"/>
              </a:ext>
            </a:extLst>
          </p:cNvPr>
          <p:cNvSpPr>
            <a:spLocks noGrp="1"/>
          </p:cNvSpPr>
          <p:nvPr>
            <p:ph sz="half" idx="2"/>
          </p:nvPr>
        </p:nvSpPr>
        <p:spPr/>
        <p:txBody>
          <a:bodyPr>
            <a:normAutofit fontScale="92500" lnSpcReduction="10000"/>
          </a:bodyPr>
          <a:lstStyle/>
          <a:p>
            <a:r>
              <a:rPr lang="en-US" b="1" dirty="0"/>
              <a:t>SNCC Member in Terrell, GA helping with voter registration known as the Albany Movement</a:t>
            </a:r>
          </a:p>
          <a:p>
            <a:r>
              <a:rPr lang="en-US" b="1" dirty="0"/>
              <a:t>Praying at a church burning site, she expounded on the theme “I have a dream.” Dr. Martin Luther King remembered the Imagery and used it as his closing March on Washington speech.</a:t>
            </a:r>
          </a:p>
          <a:p>
            <a:r>
              <a:rPr lang="en-US" b="1" dirty="0"/>
              <a:t>Dedicated to social justice, she was responsible for training women in the ministry at Princeton Theological Seminary in New Jersey. </a:t>
            </a:r>
            <a:endParaRPr lang="en-US" dirty="0"/>
          </a:p>
          <a:p>
            <a:endParaRPr lang="en-US" dirty="0"/>
          </a:p>
        </p:txBody>
      </p:sp>
    </p:spTree>
    <p:extLst>
      <p:ext uri="{BB962C8B-B14F-4D97-AF65-F5344CB8AC3E}">
        <p14:creationId xmlns:p14="http://schemas.microsoft.com/office/powerpoint/2010/main" val="161408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2FFA7-4FFE-2B6A-F154-2C8ADD6E7826}"/>
              </a:ext>
            </a:extLst>
          </p:cNvPr>
          <p:cNvSpPr>
            <a:spLocks noGrp="1"/>
          </p:cNvSpPr>
          <p:nvPr>
            <p:ph type="title"/>
          </p:nvPr>
        </p:nvSpPr>
        <p:spPr/>
        <p:txBody>
          <a:bodyPr/>
          <a:lstStyle/>
          <a:p>
            <a:pPr algn="ctr"/>
            <a:r>
              <a:rPr lang="en-US" dirty="0"/>
              <a:t>Rev. Dr. Pauli Murray</a:t>
            </a:r>
            <a:br>
              <a:rPr lang="en-US" dirty="0"/>
            </a:br>
            <a:r>
              <a:rPr lang="en-US" sz="2800" dirty="0"/>
              <a:t>November 20, 1910 – July 1, 1985</a:t>
            </a:r>
          </a:p>
        </p:txBody>
      </p:sp>
      <p:pic>
        <p:nvPicPr>
          <p:cNvPr id="8" name="Content Placeholder 7">
            <a:extLst>
              <a:ext uri="{FF2B5EF4-FFF2-40B4-BE49-F238E27FC236}">
                <a16:creationId xmlns:a16="http://schemas.microsoft.com/office/drawing/2014/main" id="{D7E05819-A987-CC6F-027B-2F02C9E473CC}"/>
              </a:ext>
            </a:extLst>
          </p:cNvPr>
          <p:cNvPicPr>
            <a:picLocks noGrp="1" noChangeAspect="1"/>
          </p:cNvPicPr>
          <p:nvPr>
            <p:ph sz="half" idx="1"/>
          </p:nvPr>
        </p:nvPicPr>
        <p:blipFill>
          <a:blip r:embed="rId3"/>
          <a:stretch>
            <a:fillRect/>
          </a:stretch>
        </p:blipFill>
        <p:spPr>
          <a:xfrm>
            <a:off x="1985041" y="2603500"/>
            <a:ext cx="3165730" cy="3416300"/>
          </a:xfrm>
        </p:spPr>
      </p:pic>
      <p:sp>
        <p:nvSpPr>
          <p:cNvPr id="4" name="Content Placeholder 3">
            <a:extLst>
              <a:ext uri="{FF2B5EF4-FFF2-40B4-BE49-F238E27FC236}">
                <a16:creationId xmlns:a16="http://schemas.microsoft.com/office/drawing/2014/main" id="{EF8DBB28-05F2-0DFF-5A98-5567A1F4B05B}"/>
              </a:ext>
            </a:extLst>
          </p:cNvPr>
          <p:cNvSpPr>
            <a:spLocks noGrp="1"/>
          </p:cNvSpPr>
          <p:nvPr>
            <p:ph sz="half" idx="2"/>
          </p:nvPr>
        </p:nvSpPr>
        <p:spPr/>
        <p:txBody>
          <a:bodyPr>
            <a:normAutofit fontScale="92500" lnSpcReduction="10000"/>
          </a:bodyPr>
          <a:lstStyle/>
          <a:p>
            <a:r>
              <a:rPr lang="en-US" b="1" dirty="0"/>
              <a:t>Lawyer, Civil Rights activist for gender equality, author, and Episcopal priest</a:t>
            </a:r>
          </a:p>
          <a:p>
            <a:r>
              <a:rPr lang="en-US" b="1" dirty="0"/>
              <a:t>Denied entry into Harvard Law school to conduct post graduate work and obtain a LLM in 1944</a:t>
            </a:r>
          </a:p>
          <a:p>
            <a:r>
              <a:rPr lang="en-US" b="1" dirty="0"/>
              <a:t>Co-Founder of National Organization for Women (NOW)</a:t>
            </a:r>
          </a:p>
          <a:p>
            <a:r>
              <a:rPr lang="en-US" b="1" dirty="0"/>
              <a:t>Served Presidential Commission on the Status of Women appointed by President John F. Kennedy </a:t>
            </a:r>
          </a:p>
          <a:p>
            <a:r>
              <a:rPr lang="en-US" b="1" dirty="0"/>
              <a:t>1</a:t>
            </a:r>
            <a:r>
              <a:rPr lang="en-US" b="1" baseline="30000" dirty="0"/>
              <a:t>st</a:t>
            </a:r>
            <a:r>
              <a:rPr lang="en-US" b="1" dirty="0"/>
              <a:t> African American women to be ordained priest in Episcopal Church</a:t>
            </a:r>
          </a:p>
        </p:txBody>
      </p:sp>
    </p:spTree>
    <p:extLst>
      <p:ext uri="{BB962C8B-B14F-4D97-AF65-F5344CB8AC3E}">
        <p14:creationId xmlns:p14="http://schemas.microsoft.com/office/powerpoint/2010/main" val="3001135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BCC6B-7245-8534-23A1-7BB5A3949F91}"/>
              </a:ext>
            </a:extLst>
          </p:cNvPr>
          <p:cNvSpPr>
            <a:spLocks noGrp="1"/>
          </p:cNvSpPr>
          <p:nvPr>
            <p:ph type="title"/>
          </p:nvPr>
        </p:nvSpPr>
        <p:spPr/>
        <p:txBody>
          <a:bodyPr/>
          <a:lstStyle/>
          <a:p>
            <a:pPr algn="ctr"/>
            <a:r>
              <a:rPr lang="en-US" dirty="0"/>
              <a:t>Judy Richardson</a:t>
            </a:r>
            <a:br>
              <a:rPr lang="en-US" dirty="0"/>
            </a:br>
            <a:r>
              <a:rPr lang="en-US" dirty="0"/>
              <a:t>March 3, 1944 to Present</a:t>
            </a:r>
          </a:p>
        </p:txBody>
      </p:sp>
      <p:pic>
        <p:nvPicPr>
          <p:cNvPr id="7" name="Content Placeholder 6">
            <a:extLst>
              <a:ext uri="{FF2B5EF4-FFF2-40B4-BE49-F238E27FC236}">
                <a16:creationId xmlns:a16="http://schemas.microsoft.com/office/drawing/2014/main" id="{5381FE8B-1527-D0EB-1E63-B26D5EF5F091}"/>
              </a:ext>
            </a:extLst>
          </p:cNvPr>
          <p:cNvPicPr>
            <a:picLocks noGrp="1" noChangeAspect="1"/>
          </p:cNvPicPr>
          <p:nvPr>
            <p:ph sz="half" idx="1"/>
          </p:nvPr>
        </p:nvPicPr>
        <p:blipFill>
          <a:blip r:embed="rId3"/>
          <a:stretch>
            <a:fillRect/>
          </a:stretch>
        </p:blipFill>
        <p:spPr>
          <a:xfrm>
            <a:off x="1738365" y="2391508"/>
            <a:ext cx="3426488" cy="3959050"/>
          </a:xfrm>
        </p:spPr>
      </p:pic>
      <p:sp>
        <p:nvSpPr>
          <p:cNvPr id="10" name="Content Placeholder 9">
            <a:extLst>
              <a:ext uri="{FF2B5EF4-FFF2-40B4-BE49-F238E27FC236}">
                <a16:creationId xmlns:a16="http://schemas.microsoft.com/office/drawing/2014/main" id="{B7A0DFFA-AEF8-D69F-4A71-6519148A4075}"/>
              </a:ext>
            </a:extLst>
          </p:cNvPr>
          <p:cNvSpPr>
            <a:spLocks noGrp="1"/>
          </p:cNvSpPr>
          <p:nvPr>
            <p:ph sz="half" idx="2"/>
          </p:nvPr>
        </p:nvSpPr>
        <p:spPr/>
        <p:txBody>
          <a:bodyPr/>
          <a:lstStyle/>
          <a:p>
            <a:r>
              <a:rPr lang="en-US" b="1" dirty="0"/>
              <a:t>Joined Students for a Democratic Society (SDS) while a freshman at Swarthmore College</a:t>
            </a:r>
          </a:p>
          <a:p>
            <a:r>
              <a:rPr lang="en-US" b="1" dirty="0"/>
              <a:t>SNCC member in Mississippi and co-founded Drum and Spear bookstore in Washington, DC and filmmaker</a:t>
            </a:r>
          </a:p>
          <a:p>
            <a:r>
              <a:rPr lang="en-US" b="1" dirty="0"/>
              <a:t>Associate producer and education director for </a:t>
            </a:r>
            <a:r>
              <a:rPr lang="en-US" b="1" i="1" dirty="0"/>
              <a:t>Eyes on the Prize, </a:t>
            </a:r>
            <a:r>
              <a:rPr lang="en-US" b="1" dirty="0"/>
              <a:t>14-hour PBS series on the Civil Rights Movement</a:t>
            </a:r>
          </a:p>
          <a:p>
            <a:endParaRPr lang="en-US" i="1" dirty="0"/>
          </a:p>
        </p:txBody>
      </p:sp>
    </p:spTree>
    <p:extLst>
      <p:ext uri="{BB962C8B-B14F-4D97-AF65-F5344CB8AC3E}">
        <p14:creationId xmlns:p14="http://schemas.microsoft.com/office/powerpoint/2010/main" val="1954373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A553-4C3A-53FE-9573-F8AAC0A1B5DB}"/>
              </a:ext>
            </a:extLst>
          </p:cNvPr>
          <p:cNvSpPr>
            <a:spLocks noGrp="1"/>
          </p:cNvSpPr>
          <p:nvPr>
            <p:ph type="title"/>
          </p:nvPr>
        </p:nvSpPr>
        <p:spPr/>
        <p:txBody>
          <a:bodyPr/>
          <a:lstStyle/>
          <a:p>
            <a:pPr algn="ctr"/>
            <a:r>
              <a:rPr lang="en-US" dirty="0"/>
              <a:t>Victoria Jackson Gray Adams</a:t>
            </a:r>
            <a:br>
              <a:rPr lang="en-US" dirty="0"/>
            </a:br>
            <a:r>
              <a:rPr lang="en-US" sz="2800" dirty="0"/>
              <a:t>November 5, 1926 – August 12, 2006</a:t>
            </a:r>
            <a:endParaRPr lang="en-US" dirty="0"/>
          </a:p>
        </p:txBody>
      </p:sp>
      <p:pic>
        <p:nvPicPr>
          <p:cNvPr id="6" name="Content Placeholder 5">
            <a:extLst>
              <a:ext uri="{FF2B5EF4-FFF2-40B4-BE49-F238E27FC236}">
                <a16:creationId xmlns:a16="http://schemas.microsoft.com/office/drawing/2014/main" id="{AA1FB5E1-5973-012F-71F0-EFD789C70D9D}"/>
              </a:ext>
            </a:extLst>
          </p:cNvPr>
          <p:cNvPicPr>
            <a:picLocks noGrp="1" noChangeAspect="1"/>
          </p:cNvPicPr>
          <p:nvPr>
            <p:ph sz="half" idx="1"/>
          </p:nvPr>
        </p:nvPicPr>
        <p:blipFill>
          <a:blip r:embed="rId3"/>
          <a:stretch>
            <a:fillRect/>
          </a:stretch>
        </p:blipFill>
        <p:spPr>
          <a:xfrm>
            <a:off x="1783052" y="2603500"/>
            <a:ext cx="3569708" cy="3416300"/>
          </a:xfrm>
        </p:spPr>
      </p:pic>
      <p:sp>
        <p:nvSpPr>
          <p:cNvPr id="4" name="Content Placeholder 3">
            <a:extLst>
              <a:ext uri="{FF2B5EF4-FFF2-40B4-BE49-F238E27FC236}">
                <a16:creationId xmlns:a16="http://schemas.microsoft.com/office/drawing/2014/main" id="{6B09D2C3-484F-7BB1-8A14-E5EDA0E94768}"/>
              </a:ext>
            </a:extLst>
          </p:cNvPr>
          <p:cNvSpPr>
            <a:spLocks noGrp="1"/>
          </p:cNvSpPr>
          <p:nvPr>
            <p:ph sz="half" idx="2"/>
          </p:nvPr>
        </p:nvSpPr>
        <p:spPr/>
        <p:txBody>
          <a:bodyPr/>
          <a:lstStyle/>
          <a:p>
            <a:r>
              <a:rPr lang="en-US" dirty="0"/>
              <a:t>SNCC Voter’s Rights Advocate who provide refuge for young workers in Mississippi </a:t>
            </a:r>
          </a:p>
          <a:p>
            <a:r>
              <a:rPr lang="en-US" dirty="0"/>
              <a:t>Founder of Mississippi Freedom Democratic Party</a:t>
            </a:r>
          </a:p>
          <a:p>
            <a:pPr lvl="1"/>
            <a:r>
              <a:rPr lang="en-US" dirty="0"/>
              <a:t>Planned to challenge and unseat all-white Mississippi delegates of the Democratic Party at National Convention in Atlantic, NJ in 1964</a:t>
            </a:r>
          </a:p>
          <a:p>
            <a:r>
              <a:rPr lang="en-US" dirty="0"/>
              <a:t>Ran for Senate in MS under MFDP ticket</a:t>
            </a:r>
          </a:p>
        </p:txBody>
      </p:sp>
      <p:pic>
        <p:nvPicPr>
          <p:cNvPr id="8" name="Picture 7">
            <a:extLst>
              <a:ext uri="{FF2B5EF4-FFF2-40B4-BE49-F238E27FC236}">
                <a16:creationId xmlns:a16="http://schemas.microsoft.com/office/drawing/2014/main" id="{DBC7E2F2-565A-5476-38BB-557B6ED670EA}"/>
              </a:ext>
            </a:extLst>
          </p:cNvPr>
          <p:cNvPicPr>
            <a:picLocks noChangeAspect="1"/>
          </p:cNvPicPr>
          <p:nvPr/>
        </p:nvPicPr>
        <p:blipFill>
          <a:blip r:embed="rId4"/>
          <a:stretch>
            <a:fillRect/>
          </a:stretch>
        </p:blipFill>
        <p:spPr>
          <a:xfrm>
            <a:off x="1481070" y="1825625"/>
            <a:ext cx="4204952" cy="4351338"/>
          </a:xfrm>
          <a:prstGeom prst="rect">
            <a:avLst/>
          </a:prstGeom>
        </p:spPr>
      </p:pic>
    </p:spTree>
    <p:extLst>
      <p:ext uri="{BB962C8B-B14F-4D97-AF65-F5344CB8AC3E}">
        <p14:creationId xmlns:p14="http://schemas.microsoft.com/office/powerpoint/2010/main" val="3723885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02C8C-7BD6-3384-FA89-A87324FE92D1}"/>
              </a:ext>
            </a:extLst>
          </p:cNvPr>
          <p:cNvSpPr>
            <a:spLocks noGrp="1"/>
          </p:cNvSpPr>
          <p:nvPr>
            <p:ph type="title"/>
          </p:nvPr>
        </p:nvSpPr>
        <p:spPr/>
        <p:txBody>
          <a:bodyPr/>
          <a:lstStyle/>
          <a:p>
            <a:pPr algn="ctr"/>
            <a:r>
              <a:rPr lang="en-US" dirty="0"/>
              <a:t>Fannie Lou Hamer</a:t>
            </a:r>
            <a:br>
              <a:rPr lang="en-US" dirty="0"/>
            </a:br>
            <a:r>
              <a:rPr lang="en-US" sz="2800" dirty="0"/>
              <a:t>October 6, 1917 – March 14, 1977</a:t>
            </a:r>
            <a:endParaRPr lang="en-US" dirty="0"/>
          </a:p>
        </p:txBody>
      </p:sp>
      <p:pic>
        <p:nvPicPr>
          <p:cNvPr id="6" name="Content Placeholder 5">
            <a:extLst>
              <a:ext uri="{FF2B5EF4-FFF2-40B4-BE49-F238E27FC236}">
                <a16:creationId xmlns:a16="http://schemas.microsoft.com/office/drawing/2014/main" id="{7A272849-293D-A92A-150D-16F506C34AB2}"/>
              </a:ext>
            </a:extLst>
          </p:cNvPr>
          <p:cNvPicPr>
            <a:picLocks noGrp="1" noChangeAspect="1"/>
          </p:cNvPicPr>
          <p:nvPr>
            <p:ph sz="half" idx="1"/>
          </p:nvPr>
        </p:nvPicPr>
        <p:blipFill>
          <a:blip r:embed="rId3"/>
          <a:stretch>
            <a:fillRect/>
          </a:stretch>
        </p:blipFill>
        <p:spPr>
          <a:xfrm>
            <a:off x="2363344" y="2603500"/>
            <a:ext cx="2409124" cy="3416300"/>
          </a:xfrm>
        </p:spPr>
      </p:pic>
      <p:sp>
        <p:nvSpPr>
          <p:cNvPr id="4" name="Content Placeholder 3">
            <a:extLst>
              <a:ext uri="{FF2B5EF4-FFF2-40B4-BE49-F238E27FC236}">
                <a16:creationId xmlns:a16="http://schemas.microsoft.com/office/drawing/2014/main" id="{7C236420-1564-B14E-7789-89C7E07DEF78}"/>
              </a:ext>
            </a:extLst>
          </p:cNvPr>
          <p:cNvSpPr>
            <a:spLocks noGrp="1"/>
          </p:cNvSpPr>
          <p:nvPr>
            <p:ph sz="half" idx="2"/>
          </p:nvPr>
        </p:nvSpPr>
        <p:spPr/>
        <p:txBody>
          <a:bodyPr>
            <a:normAutofit fontScale="85000" lnSpcReduction="10000"/>
          </a:bodyPr>
          <a:lstStyle/>
          <a:p>
            <a:r>
              <a:rPr lang="en-US" b="1" dirty="0"/>
              <a:t>Activist for voter’s rights in Mississippi</a:t>
            </a:r>
          </a:p>
          <a:p>
            <a:r>
              <a:rPr lang="en-US" b="1" dirty="0"/>
              <a:t>Helped to establish the Mississippi Freedom Democratic Party (MFDP)</a:t>
            </a:r>
          </a:p>
          <a:p>
            <a:r>
              <a:rPr lang="en-US" b="1" dirty="0"/>
              <a:t>In1964 before the Democratic Party’s Credentials Committee, she asked a rhetoric question, “Is this American?” citing racial injustice, how blacks suffered violent atrocities, and lynching in Mississippi. </a:t>
            </a:r>
          </a:p>
          <a:p>
            <a:r>
              <a:rPr lang="en-US" b="1" dirty="0"/>
              <a:t>Shot, jailed, and being severely beaten did not stop her from speaking the truth regarding separate and unequal political systems in her home state of Mississippi until her untimely death in 1977.</a:t>
            </a:r>
          </a:p>
        </p:txBody>
      </p:sp>
    </p:spTree>
    <p:extLst>
      <p:ext uri="{BB962C8B-B14F-4D97-AF65-F5344CB8AC3E}">
        <p14:creationId xmlns:p14="http://schemas.microsoft.com/office/powerpoint/2010/main" val="2480479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FD4C31-CD20-3057-C33B-CAAB56BD91F2}"/>
              </a:ext>
            </a:extLst>
          </p:cNvPr>
          <p:cNvSpPr>
            <a:spLocks noGrp="1"/>
          </p:cNvSpPr>
          <p:nvPr>
            <p:ph type="title"/>
          </p:nvPr>
        </p:nvSpPr>
        <p:spPr/>
        <p:txBody>
          <a:bodyPr/>
          <a:lstStyle/>
          <a:p>
            <a:pPr algn="ctr"/>
            <a:r>
              <a:rPr lang="en-US" dirty="0"/>
              <a:t>Gloria Richardson Dandridge</a:t>
            </a:r>
            <a:br>
              <a:rPr lang="en-US" dirty="0"/>
            </a:br>
            <a:r>
              <a:rPr lang="en-US" sz="3200" dirty="0"/>
              <a:t>May 6, 1922 – July 15, 2021</a:t>
            </a:r>
          </a:p>
        </p:txBody>
      </p:sp>
      <p:pic>
        <p:nvPicPr>
          <p:cNvPr id="8" name="Content Placeholder 7">
            <a:extLst>
              <a:ext uri="{FF2B5EF4-FFF2-40B4-BE49-F238E27FC236}">
                <a16:creationId xmlns:a16="http://schemas.microsoft.com/office/drawing/2014/main" id="{A5DCF55E-6C01-E024-1577-2B799DEF6319}"/>
              </a:ext>
            </a:extLst>
          </p:cNvPr>
          <p:cNvPicPr>
            <a:picLocks noGrp="1" noChangeAspect="1"/>
          </p:cNvPicPr>
          <p:nvPr>
            <p:ph sz="half" idx="1"/>
          </p:nvPr>
        </p:nvPicPr>
        <p:blipFill>
          <a:blip r:embed="rId3"/>
          <a:stretch>
            <a:fillRect/>
          </a:stretch>
        </p:blipFill>
        <p:spPr>
          <a:xfrm>
            <a:off x="2205528" y="2603500"/>
            <a:ext cx="2724757" cy="3416300"/>
          </a:xfrm>
        </p:spPr>
      </p:pic>
      <p:sp>
        <p:nvSpPr>
          <p:cNvPr id="6" name="Content Placeholder 5">
            <a:extLst>
              <a:ext uri="{FF2B5EF4-FFF2-40B4-BE49-F238E27FC236}">
                <a16:creationId xmlns:a16="http://schemas.microsoft.com/office/drawing/2014/main" id="{4010F16B-B030-FB6C-5921-E12BA90C12DA}"/>
              </a:ext>
            </a:extLst>
          </p:cNvPr>
          <p:cNvSpPr>
            <a:spLocks noGrp="1"/>
          </p:cNvSpPr>
          <p:nvPr>
            <p:ph sz="half" idx="2"/>
          </p:nvPr>
        </p:nvSpPr>
        <p:spPr/>
        <p:txBody>
          <a:bodyPr>
            <a:normAutofit/>
          </a:bodyPr>
          <a:lstStyle/>
          <a:p>
            <a:r>
              <a:rPr lang="en-US" sz="1800" dirty="0"/>
              <a:t>Led grassroots Nonviolent Action Committee (CNAC) calling out racism and lingering segregationist practices in Cambridge MD</a:t>
            </a:r>
          </a:p>
          <a:p>
            <a:r>
              <a:rPr lang="en-US" sz="1800" dirty="0"/>
              <a:t>Changed</a:t>
            </a:r>
            <a:r>
              <a:rPr lang="en-US" dirty="0"/>
              <a:t> city charter for public accommodations ordinances and abolishing redlining </a:t>
            </a:r>
            <a:endParaRPr lang="en-US" sz="1800" dirty="0"/>
          </a:p>
        </p:txBody>
      </p:sp>
    </p:spTree>
    <p:extLst>
      <p:ext uri="{BB962C8B-B14F-4D97-AF65-F5344CB8AC3E}">
        <p14:creationId xmlns:p14="http://schemas.microsoft.com/office/powerpoint/2010/main" val="1780378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C33242-60F8-9332-6770-A779703F9B3A}"/>
              </a:ext>
            </a:extLst>
          </p:cNvPr>
          <p:cNvSpPr>
            <a:spLocks noGrp="1"/>
          </p:cNvSpPr>
          <p:nvPr>
            <p:ph type="title"/>
          </p:nvPr>
        </p:nvSpPr>
        <p:spPr/>
        <p:txBody>
          <a:bodyPr/>
          <a:lstStyle/>
          <a:p>
            <a:pPr algn="ctr"/>
            <a:r>
              <a:rPr lang="en-US" dirty="0"/>
              <a:t>Bibliography</a:t>
            </a:r>
          </a:p>
        </p:txBody>
      </p:sp>
      <p:sp>
        <p:nvSpPr>
          <p:cNvPr id="6" name="Content Placeholder 5">
            <a:extLst>
              <a:ext uri="{FF2B5EF4-FFF2-40B4-BE49-F238E27FC236}">
                <a16:creationId xmlns:a16="http://schemas.microsoft.com/office/drawing/2014/main" id="{1C7F5B1B-E105-9A49-8DDE-EF91146C1D23}"/>
              </a:ext>
            </a:extLst>
          </p:cNvPr>
          <p:cNvSpPr>
            <a:spLocks noGrp="1"/>
          </p:cNvSpPr>
          <p:nvPr>
            <p:ph idx="1"/>
          </p:nvPr>
        </p:nvSpPr>
        <p:spPr/>
        <p:txBody>
          <a:bodyPr>
            <a:normAutofit fontScale="62500" lnSpcReduction="20000"/>
          </a:bodyPr>
          <a:lstStyle/>
          <a:p>
            <a:r>
              <a:rPr lang="en-US" dirty="0"/>
              <a:t>Colburn, Carol. </a:t>
            </a:r>
            <a:r>
              <a:rPr lang="en-US" i="1" dirty="0"/>
              <a:t>Sister of Selma: Bearing Witness for Change</a:t>
            </a:r>
            <a:r>
              <a:rPr lang="en-US" dirty="0"/>
              <a:t>. 2020. https://www.avila.edu/avila-archives/sisters-of-selma/, (accessed October 12, 2023).</a:t>
            </a:r>
          </a:p>
          <a:p>
            <a:r>
              <a:rPr lang="en-US" dirty="0"/>
              <a:t>Faith S. </a:t>
            </a:r>
            <a:r>
              <a:rPr lang="en-US" dirty="0" err="1"/>
              <a:t>Holseart</a:t>
            </a:r>
            <a:r>
              <a:rPr lang="en-US" dirty="0"/>
              <a:t>, Martha Prescod, Norman Noonan, Judith Richardson, Betty Garman Robinson, Dorothy Zellner. </a:t>
            </a:r>
            <a:r>
              <a:rPr lang="en-US" i="1" dirty="0"/>
              <a:t>Hands on the Freedom Plow: Personal Accounts by Women in SNCC</a:t>
            </a:r>
            <a:r>
              <a:rPr lang="en-US" dirty="0"/>
              <a:t>. Chicago, IL: University of Illinois Press, 2010.</a:t>
            </a:r>
          </a:p>
          <a:p>
            <a:r>
              <a:rPr lang="en-US" dirty="0"/>
              <a:t>Gateway, SNCC Digital. </a:t>
            </a:r>
            <a:r>
              <a:rPr lang="en-US" i="1" dirty="0"/>
              <a:t>SNCC Legacy Project and Duke University</a:t>
            </a:r>
            <a:r>
              <a:rPr lang="en-US" dirty="0"/>
              <a:t>. Unknown. https://snccdigital.org/people/victoria-gray-adams/ (accessed October 1, 2023).</a:t>
            </a:r>
          </a:p>
          <a:p>
            <a:r>
              <a:rPr lang="en-US" dirty="0"/>
              <a:t>O'Neal-McCray, Helen. </a:t>
            </a:r>
            <a:r>
              <a:rPr lang="en-US" i="1" dirty="0"/>
              <a:t>The History Makers </a:t>
            </a:r>
            <a:r>
              <a:rPr lang="en-US" dirty="0"/>
              <a:t>(March 21, 2006).</a:t>
            </a:r>
          </a:p>
          <a:p>
            <a:r>
              <a:rPr lang="en-US" dirty="0" err="1"/>
              <a:t>Robnett</a:t>
            </a:r>
            <a:r>
              <a:rPr lang="en-US" dirty="0"/>
              <a:t>, Belinda</a:t>
            </a:r>
            <a:r>
              <a:rPr lang="en-US" i="1" dirty="0"/>
              <a:t>. How Long? How Long? African American Women in the Struggle for Civil Rights</a:t>
            </a:r>
            <a:r>
              <a:rPr lang="en-US" dirty="0"/>
              <a:t>. New York City, NY: Oxford University Press, 1997.</a:t>
            </a:r>
          </a:p>
          <a:p>
            <a:r>
              <a:rPr lang="en-US" dirty="0"/>
              <a:t>Rosenberg, Rosalind. </a:t>
            </a:r>
            <a:r>
              <a:rPr lang="en-US" i="1" dirty="0"/>
              <a:t>Jane Crow: The Life of Pauli Murray</a:t>
            </a:r>
            <a:r>
              <a:rPr lang="en-US" dirty="0"/>
              <a:t>. New York City, NY: Oxford University Press, 2017.</a:t>
            </a:r>
          </a:p>
          <a:p>
            <a:r>
              <a:rPr lang="en-US" dirty="0"/>
              <a:t>Ross, Rosetta A. </a:t>
            </a:r>
            <a:r>
              <a:rPr lang="en-US" i="1" dirty="0"/>
              <a:t>Witnessing &amp; Testifying: Black Women, Religion, and Civil Rights</a:t>
            </a:r>
            <a:r>
              <a:rPr lang="en-US" dirty="0"/>
              <a:t>. Minneapolis, MN: Fortress Press, 2003.</a:t>
            </a:r>
          </a:p>
          <a:p>
            <a:r>
              <a:rPr lang="en-US" dirty="0"/>
              <a:t>Stanton, Mary. </a:t>
            </a:r>
            <a:r>
              <a:rPr lang="en-US" i="1" dirty="0"/>
              <a:t>From Selma to Sorrow: The Life and Death of Viola Liuzzo</a:t>
            </a:r>
            <a:r>
              <a:rPr lang="en-US" dirty="0"/>
              <a:t>. Athens, GA: University of Georgia Press, 1998.</a:t>
            </a:r>
          </a:p>
          <a:p>
            <a:r>
              <a:rPr lang="en-US" dirty="0"/>
              <a:t>Vicki L. Crawford, Jacqueline Anne Rouse, and Barbara Woods. </a:t>
            </a:r>
            <a:r>
              <a:rPr lang="en-US" i="1" dirty="0"/>
              <a:t>Women in the Civil Rights Movements: Trailblazers &amp; Torchbearers 1941 – 1965</a:t>
            </a:r>
            <a:r>
              <a:rPr lang="en-US" dirty="0"/>
              <a:t>. Bloomington, IN: Indiana University Press, 1990.</a:t>
            </a:r>
          </a:p>
          <a:p>
            <a:r>
              <a:rPr lang="en-US" dirty="0"/>
              <a:t>Walker, Alice. </a:t>
            </a:r>
            <a:r>
              <a:rPr lang="en-US" i="1" dirty="0"/>
              <a:t>In Search of Our Mothers Gardens. </a:t>
            </a:r>
            <a:r>
              <a:rPr lang="en-US" dirty="0"/>
              <a:t>New York City, NY: Harcourt Bruce Jovanovich, 1983.</a:t>
            </a:r>
          </a:p>
          <a:p>
            <a:endParaRPr lang="en-US" dirty="0"/>
          </a:p>
          <a:p>
            <a:endParaRPr lang="en-US" dirty="0"/>
          </a:p>
        </p:txBody>
      </p:sp>
    </p:spTree>
    <p:extLst>
      <p:ext uri="{BB962C8B-B14F-4D97-AF65-F5344CB8AC3E}">
        <p14:creationId xmlns:p14="http://schemas.microsoft.com/office/powerpoint/2010/main" val="38284128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1303</TotalTime>
  <Words>1192</Words>
  <Application>Microsoft Macintosh PowerPoint</Application>
  <PresentationFormat>Widescreen</PresentationFormat>
  <Paragraphs>84</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joanna-nova</vt:lpstr>
      <vt:lpstr>Wingdings 3</vt:lpstr>
      <vt:lpstr>Ion Boardroom</vt:lpstr>
      <vt:lpstr>Unsung Heroines of the Civil Rights Movement </vt:lpstr>
      <vt:lpstr>Dedication</vt:lpstr>
      <vt:lpstr>Ella Josephine Baker December 13, 1903 – December 13, 1986</vt:lpstr>
      <vt:lpstr>Septima Poinsette Clark  May 3, 1898 – December 15, 1987</vt:lpstr>
      <vt:lpstr>Sisters of St. Joseph of Carondelet “Sisters of Selma”</vt:lpstr>
      <vt:lpstr>Viola Gregg Liuzzo April 11, 1925 – March 25, 1965</vt:lpstr>
      <vt:lpstr>Helen O’Neal Gray March 4, 1941 – February 24, 2010</vt:lpstr>
      <vt:lpstr>Rev. Dr. Prathia Hall January 1, 1940 – August 12, 2002</vt:lpstr>
      <vt:lpstr>Rev. Dr. Pauli Murray November 20, 1910 – July 1, 1985</vt:lpstr>
      <vt:lpstr>Judy Richardson March 3, 1944 to Present</vt:lpstr>
      <vt:lpstr>Victoria Jackson Gray Adams November 5, 1926 – August 12, 2006</vt:lpstr>
      <vt:lpstr>Fannie Lou Hamer October 6, 1917 – March 14, 1977</vt:lpstr>
      <vt:lpstr>Gloria Richardson Dandridge May 6, 1922 – July 15, 2021</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Gloria Richardson May 6, 1922 – July 15, 2021</dc:title>
  <dc:creator>Clarafrancie Cromer</dc:creator>
  <cp:lastModifiedBy>Diann Neu</cp:lastModifiedBy>
  <cp:revision>35</cp:revision>
  <dcterms:created xsi:type="dcterms:W3CDTF">2023-10-15T02:21:17Z</dcterms:created>
  <dcterms:modified xsi:type="dcterms:W3CDTF">2023-11-12T23:13:39Z</dcterms:modified>
</cp:coreProperties>
</file>